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Britannic Bold" panose="020B0903060703020204" pitchFamily="34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537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\</a:t>
            </a: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53617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6143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4664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999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0943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89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357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561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149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613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59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0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/>
        </p:nvSpPr>
        <p:spPr>
          <a:xfrm>
            <a:off x="419100" y="5103798"/>
            <a:ext cx="83058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you need to know for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junior year…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ctrTitle"/>
          </p:nvPr>
        </p:nvSpPr>
        <p:spPr>
          <a:xfrm>
            <a:off x="685800" y="98075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en-US" sz="44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</a:t>
            </a:r>
            <a:r>
              <a:rPr lang="en-US"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GRADE FINANCIAL AID </a:t>
            </a:r>
            <a:endParaRPr/>
          </a:p>
        </p:txBody>
      </p:sp>
      <p:sp>
        <p:nvSpPr>
          <p:cNvPr id="146" name="Google Shape;146;p19"/>
          <p:cNvSpPr txBox="1"/>
          <p:nvPr/>
        </p:nvSpPr>
        <p:spPr>
          <a:xfrm>
            <a:off x="304800" y="6172200"/>
            <a:ext cx="8458200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</a:t>
            </a:r>
            <a: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calsoapsandiego.org</a:t>
            </a:r>
            <a:r>
              <a:rPr lang="en-US" sz="1800" b="0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		     </a:t>
            </a:r>
            <a:r>
              <a:rPr lang="en-US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619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.295.1468</a:t>
            </a:r>
            <a:endParaRPr dirty="0"/>
          </a:p>
        </p:txBody>
      </p:sp>
      <p:pic>
        <p:nvPicPr>
          <p:cNvPr id="147" name="Google Shape;147;p19" descr="A picture containing text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1596" y="1317275"/>
            <a:ext cx="4864608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1178700" y="2057300"/>
            <a:ext cx="7010400" cy="4463700"/>
          </a:xfrm>
          <a:prstGeom prst="rect">
            <a:avLst/>
          </a:prstGeom>
          <a:solidFill>
            <a:srgbClr val="F583D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4" name="Google Shape;154;p20"/>
          <p:cNvGrpSpPr/>
          <p:nvPr/>
        </p:nvGrpSpPr>
        <p:grpSpPr>
          <a:xfrm>
            <a:off x="1407300" y="2385600"/>
            <a:ext cx="6243625" cy="3846652"/>
            <a:chOff x="381000" y="30674"/>
            <a:chExt cx="6243625" cy="3846652"/>
          </a:xfrm>
        </p:grpSpPr>
        <p:sp>
          <p:nvSpPr>
            <p:cNvPr id="155" name="Google Shape;155;p20"/>
            <p:cNvSpPr/>
            <p:nvPr/>
          </p:nvSpPr>
          <p:spPr>
            <a:xfrm>
              <a:off x="381000" y="30676"/>
              <a:ext cx="2807400" cy="1574700"/>
            </a:xfrm>
            <a:prstGeom prst="rect">
              <a:avLst/>
            </a:prstGeom>
            <a:gradFill>
              <a:gsLst>
                <a:gs pos="0">
                  <a:srgbClr val="DFB4DD"/>
                </a:gs>
                <a:gs pos="100000">
                  <a:srgbClr val="CC59A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381000" y="30674"/>
              <a:ext cx="2304922" cy="15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Federal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Pell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Work Study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Loans</a:t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3657600" y="30674"/>
              <a:ext cx="2967000" cy="2086800"/>
            </a:xfrm>
            <a:prstGeom prst="rect">
              <a:avLst/>
            </a:prstGeom>
            <a:gradFill>
              <a:gsLst>
                <a:gs pos="0">
                  <a:srgbClr val="B5D7C6"/>
                </a:gs>
                <a:gs pos="100000">
                  <a:srgbClr val="5EBEA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3657625" y="56750"/>
              <a:ext cx="2967000" cy="20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 Grants: A, B, C</a:t>
              </a:r>
              <a:endParaRPr sz="1600"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 College Promise Grant</a:t>
              </a:r>
              <a:endParaRPr sz="16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6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San Diego Promise Grant </a:t>
              </a:r>
              <a:endParaRPr sz="1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Middle Class Scholarship</a:t>
              </a:r>
              <a:endParaRPr sz="1600" dirty="0"/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471322" y="2548626"/>
              <a:ext cx="2214600" cy="1328700"/>
            </a:xfrm>
            <a:prstGeom prst="rect">
              <a:avLst/>
            </a:prstGeom>
            <a:gradFill>
              <a:gsLst>
                <a:gs pos="0">
                  <a:srgbClr val="FECFC1"/>
                </a:gs>
                <a:gs pos="100000">
                  <a:srgbClr val="FF8A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471322" y="2548626"/>
              <a:ext cx="2214600" cy="13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Foster Youth Grant</a:t>
              </a:r>
              <a:endParaRPr/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033792" y="2548626"/>
              <a:ext cx="2214600" cy="1328700"/>
            </a:xfrm>
            <a:prstGeom prst="rect">
              <a:avLst/>
            </a:prstGeom>
            <a:gradFill>
              <a:gsLst>
                <a:gs pos="0">
                  <a:srgbClr val="EFB9BA"/>
                </a:gs>
                <a:gs pos="100000">
                  <a:srgbClr val="EC555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033792" y="2548626"/>
              <a:ext cx="2214600" cy="13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Institutional Aid</a:t>
              </a:r>
              <a:endPara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entury Gothic"/>
                <a:buNone/>
              </a:pPr>
              <a:r>
                <a:rPr lang="en-US" sz="2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Scholarships</a:t>
              </a:r>
              <a:endParaRPr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3" name="Google Shape;163;p20"/>
          <p:cNvSpPr/>
          <p:nvPr/>
        </p:nvSpPr>
        <p:spPr>
          <a:xfrm>
            <a:off x="609600" y="53900"/>
            <a:ext cx="7851600" cy="2003400"/>
          </a:xfrm>
          <a:prstGeom prst="triangle">
            <a:avLst>
              <a:gd name="adj" fmla="val 50453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FAFSA Package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(Students w/ SSN)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1066800" y="2057400"/>
            <a:ext cx="7010400" cy="4267200"/>
          </a:xfrm>
          <a:prstGeom prst="rect">
            <a:avLst/>
          </a:prstGeom>
          <a:solidFill>
            <a:srgbClr val="F583DB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70" name="Google Shape;170;p21"/>
          <p:cNvGrpSpPr/>
          <p:nvPr/>
        </p:nvGrpSpPr>
        <p:grpSpPr>
          <a:xfrm>
            <a:off x="1322925" y="2194725"/>
            <a:ext cx="6390347" cy="4028624"/>
            <a:chOff x="434200" y="71450"/>
            <a:chExt cx="6390347" cy="4028624"/>
          </a:xfrm>
        </p:grpSpPr>
        <p:sp>
          <p:nvSpPr>
            <p:cNvPr id="171" name="Google Shape;171;p21"/>
            <p:cNvSpPr/>
            <p:nvPr/>
          </p:nvSpPr>
          <p:spPr>
            <a:xfrm>
              <a:off x="434200" y="71450"/>
              <a:ext cx="3523200" cy="2313300"/>
            </a:xfrm>
            <a:prstGeom prst="rect">
              <a:avLst/>
            </a:prstGeom>
            <a:gradFill>
              <a:gsLst>
                <a:gs pos="0">
                  <a:srgbClr val="DFB4DD"/>
                </a:gs>
                <a:gs pos="100000">
                  <a:srgbClr val="CC59A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434200" y="71450"/>
              <a:ext cx="3523200" cy="23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California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91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Cal Grants: A, B, C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CA College Promise Grant</a:t>
              </a:r>
              <a:endParaRPr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San Diego Promise Grant </a:t>
              </a:r>
              <a:endParaRPr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Char char="•"/>
              </a:pPr>
              <a:r>
                <a:rPr lang="en-US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Middle Class Scholarship</a:t>
              </a:r>
              <a:endParaRPr dirty="0"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4194747" y="292706"/>
              <a:ext cx="2629800" cy="1578000"/>
            </a:xfrm>
            <a:prstGeom prst="rect">
              <a:avLst/>
            </a:prstGeom>
            <a:gradFill>
              <a:gsLst>
                <a:gs pos="0">
                  <a:srgbClr val="B5D7C6"/>
                </a:gs>
                <a:gs pos="100000">
                  <a:srgbClr val="5EBEA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4194747" y="292694"/>
              <a:ext cx="2629800" cy="1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Dream Loans</a:t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053482" y="2522074"/>
              <a:ext cx="2629800" cy="1578000"/>
            </a:xfrm>
            <a:prstGeom prst="rect">
              <a:avLst/>
            </a:prstGeom>
            <a:gradFill>
              <a:gsLst>
                <a:gs pos="0">
                  <a:srgbClr val="C9DBB5"/>
                </a:gs>
                <a:gs pos="100000">
                  <a:srgbClr val="8BC55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1053482" y="2522074"/>
              <a:ext cx="2629800" cy="1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Foster Youth Grant</a:t>
              </a:r>
              <a:endParaRPr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4119236" y="2486124"/>
              <a:ext cx="2629800" cy="1578000"/>
            </a:xfrm>
            <a:prstGeom prst="rect">
              <a:avLst/>
            </a:prstGeom>
            <a:gradFill>
              <a:gsLst>
                <a:gs pos="0">
                  <a:srgbClr val="FECFC1"/>
                </a:gs>
                <a:gs pos="100000">
                  <a:srgbClr val="FF8A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1"/>
            <p:cNvSpPr txBox="1"/>
            <p:nvPr/>
          </p:nvSpPr>
          <p:spPr>
            <a:xfrm>
              <a:off x="4119236" y="2486062"/>
              <a:ext cx="2629800" cy="15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r>
                <a:rPr lang="en-US" sz="26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Institutional Aid</a:t>
              </a:r>
              <a:endParaRPr/>
            </a:p>
          </p:txBody>
        </p:sp>
      </p:grpSp>
      <p:sp>
        <p:nvSpPr>
          <p:cNvPr id="179" name="Google Shape;179;p21"/>
          <p:cNvSpPr/>
          <p:nvPr/>
        </p:nvSpPr>
        <p:spPr>
          <a:xfrm>
            <a:off x="356400" y="121200"/>
            <a:ext cx="8431200" cy="1936200"/>
          </a:xfrm>
          <a:prstGeom prst="triangle">
            <a:avLst>
              <a:gd name="adj" fmla="val 49899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Dream Package</a:t>
            </a:r>
            <a:endParaRPr sz="4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(Students w/o SSN)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84951" y="322183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FAFSA COMPARED TO DREAM ACT 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152400" y="4114800"/>
            <a:ext cx="66294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51515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770475" y="1320400"/>
            <a:ext cx="3031500" cy="53625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2" descr="Image result for fafsa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513" y="1473350"/>
            <a:ext cx="2541425" cy="13748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906525" y="2848219"/>
            <a:ext cx="2895450" cy="383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400" b="1" dirty="0">
                <a:latin typeface="Century Gothic"/>
                <a:ea typeface="Century Gothic"/>
                <a:cs typeface="Century Gothic"/>
                <a:sym typeface="Century Gothic"/>
              </a:rPr>
              <a:t>With SSN </a:t>
            </a:r>
            <a:endParaRPr sz="1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400" u="sng" dirty="0">
                <a:latin typeface="Century Gothic"/>
                <a:ea typeface="Century Gothic"/>
                <a:cs typeface="Century Gothic"/>
                <a:sym typeface="Century Gothic"/>
              </a:rPr>
              <a:t>Federal </a:t>
            </a:r>
            <a:r>
              <a:rPr lang="en-US" sz="1400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Aid:</a:t>
            </a:r>
            <a:endParaRPr sz="1400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Pell Grant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Work Study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Loans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400" u="sng" dirty="0">
                <a:latin typeface="Century Gothic"/>
                <a:ea typeface="Century Gothic"/>
                <a:cs typeface="Century Gothic"/>
                <a:sym typeface="Century Gothic"/>
              </a:rPr>
              <a:t>State </a:t>
            </a:r>
            <a:r>
              <a:rPr lang="en-US" sz="1400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Aid:</a:t>
            </a:r>
            <a:endParaRPr sz="1400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Cal Grant A, B, C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Middle Class Scholarship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Institutional Grant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CHAFEE Foster Youth </a:t>
            </a: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Grant</a:t>
            </a:r>
            <a:endParaRPr lang="en-US"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CA </a:t>
            </a: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College Promise Grant </a:t>
            </a:r>
            <a:endParaRPr lang="en-US" sz="14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San Diego College Promise Grant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5342027" y="1320400"/>
            <a:ext cx="3031500" cy="52680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2" descr="Image result for Dream APPlic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925" y="1473350"/>
            <a:ext cx="26670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2"/>
          <p:cNvSpPr txBox="1"/>
          <p:nvPr/>
        </p:nvSpPr>
        <p:spPr>
          <a:xfrm>
            <a:off x="5279781" y="2488000"/>
            <a:ext cx="2853600" cy="3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600" b="1" dirty="0">
                <a:latin typeface="Century Gothic"/>
                <a:ea typeface="Century Gothic"/>
                <a:cs typeface="Century Gothic"/>
                <a:sym typeface="Century Gothic"/>
              </a:rPr>
              <a:t>Without SSN 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600" b="1" dirty="0">
                <a:latin typeface="Century Gothic"/>
                <a:ea typeface="Century Gothic"/>
                <a:cs typeface="Century Gothic"/>
                <a:sym typeface="Century Gothic"/>
              </a:rPr>
              <a:t>NO Federal Aid </a:t>
            </a:r>
            <a:endParaRPr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</a:pPr>
            <a:r>
              <a:rPr lang="en-US" sz="1400" u="sng" dirty="0">
                <a:latin typeface="Century Gothic"/>
                <a:ea typeface="Century Gothic"/>
                <a:cs typeface="Century Gothic"/>
                <a:sym typeface="Century Gothic"/>
              </a:rPr>
              <a:t>State </a:t>
            </a:r>
            <a:r>
              <a:rPr lang="en-US" sz="1400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Aid</a:t>
            </a: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Cal Grants A, B, </a:t>
            </a: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Middle Class Scholarship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Institutional Grant 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CHAFEE Foster </a:t>
            </a: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Youth Grant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 Dream Loans</a:t>
            </a: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en-US" sz="14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CA </a:t>
            </a:r>
            <a:r>
              <a:rPr lang="en-US" sz="1400" dirty="0">
                <a:latin typeface="Century Gothic"/>
                <a:ea typeface="Century Gothic"/>
                <a:cs typeface="Century Gothic"/>
                <a:sym typeface="Century Gothic"/>
              </a:rPr>
              <a:t>College Promise Grant </a:t>
            </a:r>
            <a:endParaRPr lang="en-US" sz="1400" dirty="0" smtClean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Century Gothic"/>
                <a:ea typeface="Century Gothic"/>
                <a:cs typeface="Century Gothic"/>
                <a:sym typeface="Century Gothic"/>
              </a:rPr>
              <a:t>San Diego College Promise Grant</a:t>
            </a:r>
            <a:endParaRPr sz="14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/>
          <p:nvPr/>
        </p:nvSpPr>
        <p:spPr>
          <a:xfrm flipH="1">
            <a:off x="621381" y="1176949"/>
            <a:ext cx="2260260" cy="2242790"/>
          </a:xfrm>
          <a:prstGeom prst="snip1Rect">
            <a:avLst>
              <a:gd name="adj" fmla="val 2147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8" name="Google Shape;198;p23" descr="Image result for scholarship websites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969" y="1637853"/>
            <a:ext cx="2014805" cy="720292"/>
          </a:xfrm>
          <a:custGeom>
            <a:avLst/>
            <a:gdLst/>
            <a:ahLst/>
            <a:cxnLst/>
            <a:rect l="l" t="t" r="r" b="b"/>
            <a:pathLst>
              <a:path w="2686406" h="2071946" extrusionOk="0">
                <a:moveTo>
                  <a:pt x="456876" y="0"/>
                </a:moveTo>
                <a:lnTo>
                  <a:pt x="2686406" y="0"/>
                </a:lnTo>
                <a:lnTo>
                  <a:pt x="2686406" y="2071946"/>
                </a:lnTo>
                <a:lnTo>
                  <a:pt x="0" y="2071946"/>
                </a:lnTo>
                <a:lnTo>
                  <a:pt x="0" y="456876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99" name="Google Shape;199;p23"/>
          <p:cNvSpPr/>
          <p:nvPr/>
        </p:nvSpPr>
        <p:spPr>
          <a:xfrm>
            <a:off x="3002292" y="1176949"/>
            <a:ext cx="2260261" cy="2242789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23" descr="Image result for scholarship websites imag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753" y="1499389"/>
            <a:ext cx="1990336" cy="99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621381" y="3576118"/>
            <a:ext cx="2260261" cy="2525917"/>
          </a:xfrm>
          <a:prstGeom prst="snip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3" descr="Image result for san diego scholarship found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969" y="4140936"/>
            <a:ext cx="2014805" cy="84118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/>
          <p:nvPr/>
        </p:nvSpPr>
        <p:spPr>
          <a:xfrm rot="10800000" flipH="1">
            <a:off x="3002292" y="3576119"/>
            <a:ext cx="2276939" cy="2525916"/>
          </a:xfrm>
          <a:prstGeom prst="snip1Rect">
            <a:avLst>
              <a:gd name="adj" fmla="val 2101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23" descr="Image result for scholarship websites imag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5778" y="4254676"/>
            <a:ext cx="2029968" cy="585790"/>
          </a:xfrm>
          <a:custGeom>
            <a:avLst/>
            <a:gdLst/>
            <a:ahLst/>
            <a:cxnLst/>
            <a:rect l="l" t="t" r="r" b="b"/>
            <a:pathLst>
              <a:path w="2706624" h="2073033" extrusionOk="0">
                <a:moveTo>
                  <a:pt x="0" y="0"/>
                </a:moveTo>
                <a:lnTo>
                  <a:pt x="2706624" y="0"/>
                </a:lnTo>
                <a:lnTo>
                  <a:pt x="2706624" y="1648617"/>
                </a:lnTo>
                <a:lnTo>
                  <a:pt x="2282208" y="2073033"/>
                </a:lnTo>
                <a:lnTo>
                  <a:pt x="0" y="2073033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05" name="Google Shape;205;p23"/>
          <p:cNvGrpSpPr/>
          <p:nvPr/>
        </p:nvGrpSpPr>
        <p:grpSpPr>
          <a:xfrm>
            <a:off x="7719218" y="2963333"/>
            <a:ext cx="1422401" cy="2218267"/>
            <a:chOff x="10292292" y="2963333"/>
            <a:chExt cx="1896536" cy="2218267"/>
          </a:xfrm>
        </p:grpSpPr>
        <p:cxnSp>
          <p:nvCxnSpPr>
            <p:cNvPr id="206" name="Google Shape;206;p2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3"/>
            <p:cNvCxnSpPr/>
            <p:nvPr/>
          </p:nvCxnSpPr>
          <p:spPr>
            <a:xfrm flipH="1">
              <a:off x="10699485" y="3190344"/>
              <a:ext cx="1489342" cy="1489341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2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2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0" name="Google Shape;210;p2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2" name="Google Shape;212;p23"/>
          <p:cNvSpPr txBox="1"/>
          <p:nvPr/>
        </p:nvSpPr>
        <p:spPr>
          <a:xfrm>
            <a:off x="5649532" y="1499388"/>
            <a:ext cx="2837892" cy="409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endParaRPr lang="en-US"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413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ingdings" panose="05000000000000000000" pitchFamily="2" charset="2"/>
              <a:buChar char="v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Scholarships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 everywhere you just need to take the time to look for them. </a:t>
            </a:r>
            <a:endParaRPr dirty="0"/>
          </a:p>
          <a:p>
            <a:pPr marL="194310" marR="0" lvl="0" indent="-285750" algn="l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Wingdings" panose="05000000000000000000" pitchFamily="2" charset="2"/>
              <a:buChar char="v"/>
            </a:pPr>
            <a:r>
              <a:rPr lang="en-US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Besides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by applying to scholarships you are giving yourself a chance to get free money and who doesn’t like free money?! 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25513" y="-63374"/>
            <a:ext cx="837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CAN GET ME A </a:t>
            </a:r>
            <a:r>
              <a:rPr lang="en-US" sz="32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SCHOLARSHIP?</a:t>
            </a:r>
          </a:p>
          <a:p>
            <a:pPr lvl="0" algn="ctr"/>
            <a:r>
              <a:rPr lang="en-US" sz="32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BEING WHO YOU ARE! 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/>
          <p:nvPr/>
        </p:nvSpPr>
        <p:spPr>
          <a:xfrm>
            <a:off x="970261" y="3707492"/>
            <a:ext cx="7325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W</a:t>
            </a:r>
            <a:r>
              <a:rPr lang="en-US" sz="2400" dirty="0" err="1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Thursday</a:t>
            </a: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, April 21, 2020</a:t>
            </a: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Where: San Diego Convention Center</a:t>
            </a: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111 W Harbor Dr., San Diego Ca 92101</a:t>
            </a: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Time: 8 am -12 pm and 5 pm - 8:30 pm </a:t>
            </a: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Britannic Bold" panose="020B0903060703020204" pitchFamily="34" charset="0"/>
                <a:ea typeface="Century Gothic"/>
                <a:cs typeface="Century Gothic"/>
                <a:sym typeface="Century Gothic"/>
              </a:rPr>
              <a:t>Register for FREE </a:t>
            </a:r>
            <a:endParaRPr sz="2400" dirty="0">
              <a:solidFill>
                <a:srgbClr val="FF0000"/>
              </a:solidFill>
              <a:latin typeface="Britannic Bold" panose="020B0903060703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9" name="Google Shape;219;p24" descr="Image result for nacac college fair san die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246" y="555757"/>
            <a:ext cx="5471600" cy="296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CONTACTING CAL-SOAP…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idx="1"/>
          </p:nvPr>
        </p:nvSpPr>
        <p:spPr>
          <a:xfrm>
            <a:off x="320100" y="1828800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Meet with your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Readiness Coach </a:t>
            </a:r>
            <a:r>
              <a:rPr lang="en-US" sz="28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(CRC)</a:t>
            </a:r>
            <a:endParaRPr dirty="0"/>
          </a:p>
          <a:p>
            <a:pPr marL="285750" marR="0" lvl="0" indent="-285750" algn="ctr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 CRC Work Location on Campus </a:t>
            </a:r>
            <a:endParaRPr sz="2800" b="0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endParaRPr sz="28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ctr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 the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Cal-SOAP</a:t>
            </a:r>
            <a:r>
              <a:rPr lang="en-US" sz="28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website at </a:t>
            </a:r>
            <a:r>
              <a:rPr lang="en-US" sz="2800" b="1" i="0" u="sng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</a:t>
            </a:r>
            <a:r>
              <a:rPr lang="en-US" sz="2800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calsoapsandiego.org</a:t>
            </a:r>
            <a:r>
              <a:rPr lang="en-US" sz="28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800" b="0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information and current events for high school students! </a:t>
            </a:r>
            <a:endParaRPr dirty="0"/>
          </a:p>
          <a:p>
            <a:pPr marL="285750" marR="0" lvl="0" indent="-285750" algn="ctr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endParaRPr sz="2800" b="1" i="0" u="none" strike="noStrike" cap="none" dirty="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11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we are here for </a:t>
            </a:r>
            <a:r>
              <a:rPr lang="en-US" sz="2800" b="1" i="0" u="none" strike="noStrike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2800" b="1" i="0" u="none" strike="noStrike" cap="none" dirty="0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dirty="0"/>
          </a:p>
        </p:txBody>
      </p:sp>
      <p:pic>
        <p:nvPicPr>
          <p:cNvPr id="226" name="Google Shape;226;p25" descr="A picture containing text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5346719"/>
            <a:ext cx="1874519" cy="137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33</TotalTime>
  <Words>304</Words>
  <Application>Microsoft Office PowerPoint</Application>
  <PresentationFormat>On-screen Show (4:3)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Britannic Bold</vt:lpstr>
      <vt:lpstr>Noto Sans Symbols</vt:lpstr>
      <vt:lpstr>Retrospect</vt:lpstr>
      <vt:lpstr>11TH GRADE FINANCIAL AID </vt:lpstr>
      <vt:lpstr>PowerPoint Presentation</vt:lpstr>
      <vt:lpstr>PowerPoint Presentation</vt:lpstr>
      <vt:lpstr>FAFSA COMPARED TO DREAM ACT </vt:lpstr>
      <vt:lpstr>PowerPoint Presentation</vt:lpstr>
      <vt:lpstr>PowerPoint Presentation</vt:lpstr>
      <vt:lpstr>CONTACTING CAL-SOAP…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GRADE FINANCIAL AID </dc:title>
  <dc:creator>Cesar Gonzalez Vargas</dc:creator>
  <cp:lastModifiedBy>Kheo Phinga-evelyn</cp:lastModifiedBy>
  <cp:revision>11</cp:revision>
  <dcterms:modified xsi:type="dcterms:W3CDTF">2019-09-13T16:59:49Z</dcterms:modified>
</cp:coreProperties>
</file>